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ka Kivioja" userId="S::miska1701@student.hamk.fi::29716db7-59d4-4918-a24c-828004196e61" providerId="AD" clId="Web-{23185447-557B-0D83-36B3-5507B1507703}"/>
    <pc:docChg chg="delSld">
      <pc:chgData name="Miska Kivioja" userId="S::miska1701@student.hamk.fi::29716db7-59d4-4918-a24c-828004196e61" providerId="AD" clId="Web-{23185447-557B-0D83-36B3-5507B1507703}" dt="2019-03-03T08:30:28.885" v="0"/>
      <pc:docMkLst>
        <pc:docMk/>
      </pc:docMkLst>
      <pc:sldChg chg="del">
        <pc:chgData name="Miska Kivioja" userId="S::miska1701@student.hamk.fi::29716db7-59d4-4918-a24c-828004196e61" providerId="AD" clId="Web-{23185447-557B-0D83-36B3-5507B1507703}" dt="2019-03-03T08:30:28.885" v="0"/>
        <pc:sldMkLst>
          <pc:docMk/>
          <pc:sldMk cId="1416866456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560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800" y="3610505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428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552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4"/>
            <a:ext cx="1638000" cy="5248275"/>
          </a:xfrm>
        </p:spPr>
        <p:txBody>
          <a:bodyPr vert="eaVert"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248274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2096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974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56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560000" cy="10239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778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672000" cy="37800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6650" y="1825625"/>
            <a:ext cx="3672000" cy="37800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7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560000" cy="1325563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67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672000" cy="31032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7842" y="1681163"/>
            <a:ext cx="367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17842" y="2505075"/>
            <a:ext cx="3672000" cy="31032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898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053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705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2840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616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284000" cy="451024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21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560000" cy="37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4C380-D25D-45EC-974F-63E238763546}" type="datetimeFigureOut">
              <a:rPr lang="fi-FI" smtClean="0"/>
              <a:t>3.3.2019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43CA3-3E16-4A9A-9C88-B55142FC1DEF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Suorakulmio 6"/>
          <p:cNvSpPr/>
          <p:nvPr userDrawn="1"/>
        </p:nvSpPr>
        <p:spPr>
          <a:xfrm>
            <a:off x="8311769" y="0"/>
            <a:ext cx="580711" cy="5301207"/>
          </a:xfrm>
          <a:prstGeom prst="rect">
            <a:avLst/>
          </a:prstGeom>
          <a:solidFill>
            <a:srgbClr val="145E8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46040" y="4165282"/>
            <a:ext cx="1512168" cy="327636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1" y="6016609"/>
            <a:ext cx="1702016" cy="6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497496"/>
            <a:ext cx="7560000" cy="1030357"/>
          </a:xfrm>
        </p:spPr>
        <p:txBody>
          <a:bodyPr/>
          <a:lstStyle/>
          <a:p>
            <a:r>
              <a:rPr lang="fi-FI"/>
              <a:t>ÄLYPOSTILAATIKKO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143000" y="2551045"/>
            <a:ext cx="6858000" cy="3412433"/>
          </a:xfrm>
        </p:spPr>
        <p:txBody>
          <a:bodyPr>
            <a:normAutofit lnSpcReduction="10000"/>
          </a:bodyPr>
          <a:lstStyle/>
          <a:p>
            <a:r>
              <a:rPr lang="fi-FI"/>
              <a:t>Ällistyttävä robotti</a:t>
            </a:r>
          </a:p>
          <a:p>
            <a:endParaRPr lang="fi-FI"/>
          </a:p>
          <a:p>
            <a:r>
              <a:rPr lang="fi-FI"/>
              <a:t>INTIM17A6</a:t>
            </a:r>
          </a:p>
          <a:p>
            <a:endParaRPr lang="fi-FI"/>
          </a:p>
          <a:p>
            <a:r>
              <a:rPr lang="fi-FI" err="1"/>
              <a:t>Alix</a:t>
            </a:r>
            <a:r>
              <a:rPr lang="fi-FI"/>
              <a:t> Kalliojärvi</a:t>
            </a:r>
          </a:p>
          <a:p>
            <a:r>
              <a:rPr lang="fi-FI"/>
              <a:t>Miska Kivioja</a:t>
            </a:r>
          </a:p>
          <a:p>
            <a:r>
              <a:rPr lang="fi-FI"/>
              <a:t>Kimmo Koivusalo</a:t>
            </a:r>
          </a:p>
          <a:p>
            <a:r>
              <a:rPr lang="fi-FI"/>
              <a:t>Jonne Laitinen</a:t>
            </a:r>
          </a:p>
        </p:txBody>
      </p:sp>
    </p:spTree>
    <p:extLst>
      <p:ext uri="{BB962C8B-B14F-4D97-AF65-F5344CB8AC3E}">
        <p14:creationId xmlns:p14="http://schemas.microsoft.com/office/powerpoint/2010/main" val="174190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DBC0D6E-26E8-194F-9243-B0107231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787813"/>
          </a:xfrm>
        </p:spPr>
        <p:txBody>
          <a:bodyPr/>
          <a:lstStyle/>
          <a:p>
            <a:r>
              <a:rPr lang="fi-FI"/>
              <a:t>ÄLYPOSTILAATIKKO – Idea</a:t>
            </a:r>
          </a:p>
        </p:txBody>
      </p:sp>
      <p:grpSp>
        <p:nvGrpSpPr>
          <p:cNvPr id="51" name="Ryhmä 50">
            <a:extLst>
              <a:ext uri="{FF2B5EF4-FFF2-40B4-BE49-F238E27FC236}">
                <a16:creationId xmlns:a16="http://schemas.microsoft.com/office/drawing/2014/main" id="{7CD476CF-B195-1F44-BD14-645612D17654}"/>
              </a:ext>
            </a:extLst>
          </p:cNvPr>
          <p:cNvGrpSpPr/>
          <p:nvPr/>
        </p:nvGrpSpPr>
        <p:grpSpPr>
          <a:xfrm>
            <a:off x="653220" y="2994026"/>
            <a:ext cx="7385049" cy="3863974"/>
            <a:chOff x="565151" y="2527300"/>
            <a:chExt cx="7385049" cy="3863974"/>
          </a:xfrm>
        </p:grpSpPr>
        <p:grpSp>
          <p:nvGrpSpPr>
            <p:cNvPr id="35" name="Ryhmä 34">
              <a:extLst>
                <a:ext uri="{FF2B5EF4-FFF2-40B4-BE49-F238E27FC236}">
                  <a16:creationId xmlns:a16="http://schemas.microsoft.com/office/drawing/2014/main" id="{C2F3DABE-DEB3-FB47-B31D-A80BA3BDFC13}"/>
                </a:ext>
              </a:extLst>
            </p:cNvPr>
            <p:cNvGrpSpPr/>
            <p:nvPr/>
          </p:nvGrpSpPr>
          <p:grpSpPr>
            <a:xfrm>
              <a:off x="565151" y="2527300"/>
              <a:ext cx="7385049" cy="3863974"/>
              <a:chOff x="-147083" y="2550083"/>
              <a:chExt cx="8560635" cy="4479058"/>
            </a:xfrm>
          </p:grpSpPr>
          <p:pic>
            <p:nvPicPr>
              <p:cNvPr id="5" name="Kuva 4">
                <a:extLst>
                  <a:ext uri="{FF2B5EF4-FFF2-40B4-BE49-F238E27FC236}">
                    <a16:creationId xmlns:a16="http://schemas.microsoft.com/office/drawing/2014/main" id="{C42D90B8-40AB-3849-923D-25CDCB882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3386" y="2550083"/>
                <a:ext cx="5444277" cy="4479058"/>
              </a:xfrm>
              <a:prstGeom prst="rect">
                <a:avLst/>
              </a:prstGeom>
            </p:spPr>
          </p:pic>
          <p:sp>
            <p:nvSpPr>
              <p:cNvPr id="7" name="Ellipsi 6">
                <a:extLst>
                  <a:ext uri="{FF2B5EF4-FFF2-40B4-BE49-F238E27FC236}">
                    <a16:creationId xmlns:a16="http://schemas.microsoft.com/office/drawing/2014/main" id="{2565663D-30F0-8241-B99D-10CAEC7C98BC}"/>
                  </a:ext>
                </a:extLst>
              </p:cNvPr>
              <p:cNvSpPr/>
              <p:nvPr/>
            </p:nvSpPr>
            <p:spPr>
              <a:xfrm>
                <a:off x="3765879" y="5422901"/>
                <a:ext cx="199293" cy="2110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8" name="Tekstiruutu 7">
                <a:extLst>
                  <a:ext uri="{FF2B5EF4-FFF2-40B4-BE49-F238E27FC236}">
                    <a16:creationId xmlns:a16="http://schemas.microsoft.com/office/drawing/2014/main" id="{5CFDDC16-AAD2-304C-A6C0-DEAF434B7A2C}"/>
                  </a:ext>
                </a:extLst>
              </p:cNvPr>
              <p:cNvSpPr txBox="1"/>
              <p:nvPr/>
            </p:nvSpPr>
            <p:spPr>
              <a:xfrm>
                <a:off x="-147083" y="4604946"/>
                <a:ext cx="2362824" cy="4281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>
                    <a:latin typeface="Bradley Hand" pitchFamily="2" charset="77"/>
                  </a:rPr>
                  <a:t>Painon tunnistus</a:t>
                </a:r>
              </a:p>
            </p:txBody>
          </p:sp>
          <p:cxnSp>
            <p:nvCxnSpPr>
              <p:cNvPr id="10" name="Kulmayhdysviiva 9">
                <a:extLst>
                  <a:ext uri="{FF2B5EF4-FFF2-40B4-BE49-F238E27FC236}">
                    <a16:creationId xmlns:a16="http://schemas.microsoft.com/office/drawing/2014/main" id="{585AB424-7EA0-6F4D-A3B7-1B87AEC9D9E8}"/>
                  </a:ext>
                </a:extLst>
              </p:cNvPr>
              <p:cNvCxnSpPr>
                <a:cxnSpLocks/>
                <a:stCxn id="8" idx="3"/>
                <a:endCxn id="7" idx="2"/>
              </p:cNvCxnSpPr>
              <p:nvPr/>
            </p:nvCxnSpPr>
            <p:spPr>
              <a:xfrm>
                <a:off x="2215741" y="4819008"/>
                <a:ext cx="1550138" cy="709401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Ellipsi 11">
                <a:extLst>
                  <a:ext uri="{FF2B5EF4-FFF2-40B4-BE49-F238E27FC236}">
                    <a16:creationId xmlns:a16="http://schemas.microsoft.com/office/drawing/2014/main" id="{737BCFF9-742F-904F-B2F0-A42C9F7E01FC}"/>
                  </a:ext>
                </a:extLst>
              </p:cNvPr>
              <p:cNvSpPr/>
              <p:nvPr/>
            </p:nvSpPr>
            <p:spPr>
              <a:xfrm>
                <a:off x="4921579" y="3517901"/>
                <a:ext cx="199293" cy="2110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3" name="Tekstiruutu 12">
                <a:extLst>
                  <a:ext uri="{FF2B5EF4-FFF2-40B4-BE49-F238E27FC236}">
                    <a16:creationId xmlns:a16="http://schemas.microsoft.com/office/drawing/2014/main" id="{1221C18A-7C43-3A41-9850-B16F981ABAEF}"/>
                  </a:ext>
                </a:extLst>
              </p:cNvPr>
              <p:cNvSpPr txBox="1"/>
              <p:nvPr/>
            </p:nvSpPr>
            <p:spPr>
              <a:xfrm>
                <a:off x="6366513" y="2785251"/>
                <a:ext cx="2047039" cy="4281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>
                    <a:latin typeface="Bradley Hand" pitchFamily="2" charset="77"/>
                  </a:rPr>
                  <a:t>Liiketunnistus</a:t>
                </a:r>
              </a:p>
            </p:txBody>
          </p:sp>
          <p:cxnSp>
            <p:nvCxnSpPr>
              <p:cNvPr id="15" name="Kulmayhdysviiva 14">
                <a:extLst>
                  <a:ext uri="{FF2B5EF4-FFF2-40B4-BE49-F238E27FC236}">
                    <a16:creationId xmlns:a16="http://schemas.microsoft.com/office/drawing/2014/main" id="{852A1918-AAB0-394B-A21C-91CC5287B7D8}"/>
                  </a:ext>
                </a:extLst>
              </p:cNvPr>
              <p:cNvCxnSpPr>
                <a:cxnSpLocks/>
                <a:stCxn id="12" idx="6"/>
                <a:endCxn id="13" idx="1"/>
              </p:cNvCxnSpPr>
              <p:nvPr/>
            </p:nvCxnSpPr>
            <p:spPr>
              <a:xfrm flipV="1">
                <a:off x="5120872" y="2999313"/>
                <a:ext cx="1245641" cy="62409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lipsi 23">
                <a:extLst>
                  <a:ext uri="{FF2B5EF4-FFF2-40B4-BE49-F238E27FC236}">
                    <a16:creationId xmlns:a16="http://schemas.microsoft.com/office/drawing/2014/main" id="{96E4E774-FC40-DF46-B52C-F2DF2F9BE053}"/>
                  </a:ext>
                </a:extLst>
              </p:cNvPr>
              <p:cNvSpPr/>
              <p:nvPr/>
            </p:nvSpPr>
            <p:spPr>
              <a:xfrm>
                <a:off x="3536622" y="3728916"/>
                <a:ext cx="199293" cy="2110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5" name="Tekstiruutu 24">
                <a:extLst>
                  <a:ext uri="{FF2B5EF4-FFF2-40B4-BE49-F238E27FC236}">
                    <a16:creationId xmlns:a16="http://schemas.microsoft.com/office/drawing/2014/main" id="{B700B3D5-0460-7D46-80B1-2BB5DD5B73A6}"/>
                  </a:ext>
                </a:extLst>
              </p:cNvPr>
              <p:cNvSpPr txBox="1"/>
              <p:nvPr/>
            </p:nvSpPr>
            <p:spPr>
              <a:xfrm>
                <a:off x="322851" y="2785253"/>
                <a:ext cx="2584806" cy="4281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 err="1">
                    <a:latin typeface="Bradley Hand" pitchFamily="2" charset="77"/>
                  </a:rPr>
                  <a:t>Wi-Fi</a:t>
                </a:r>
                <a:r>
                  <a:rPr lang="fi-FI">
                    <a:latin typeface="Bradley Hand" pitchFamily="2" charset="77"/>
                  </a:rPr>
                  <a:t> verkkoyhteys</a:t>
                </a:r>
              </a:p>
            </p:txBody>
          </p:sp>
          <p:cxnSp>
            <p:nvCxnSpPr>
              <p:cNvPr id="27" name="Kulmayhdysviiva 26">
                <a:extLst>
                  <a:ext uri="{FF2B5EF4-FFF2-40B4-BE49-F238E27FC236}">
                    <a16:creationId xmlns:a16="http://schemas.microsoft.com/office/drawing/2014/main" id="{C4AE7DA3-1954-734D-9083-97F3BBD4BD98}"/>
                  </a:ext>
                </a:extLst>
              </p:cNvPr>
              <p:cNvCxnSpPr>
                <a:cxnSpLocks/>
                <a:stCxn id="25" idx="2"/>
                <a:endCxn id="24" idx="2"/>
              </p:cNvCxnSpPr>
              <p:nvPr/>
            </p:nvCxnSpPr>
            <p:spPr>
              <a:xfrm rot="16200000" flipH="1">
                <a:off x="2265414" y="2563215"/>
                <a:ext cx="621047" cy="1921368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sx="103000" sy="103000" algn="tl" rotWithShape="0">
                  <a:prstClr val="black">
                    <a:alpha val="43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Ellipsi 35">
              <a:extLst>
                <a:ext uri="{FF2B5EF4-FFF2-40B4-BE49-F238E27FC236}">
                  <a16:creationId xmlns:a16="http://schemas.microsoft.com/office/drawing/2014/main" id="{017EE1BA-6F62-7644-B226-16B4AB20C155}"/>
                </a:ext>
              </a:extLst>
            </p:cNvPr>
            <p:cNvSpPr/>
            <p:nvPr/>
          </p:nvSpPr>
          <p:spPr>
            <a:xfrm>
              <a:off x="5023723" y="3925965"/>
              <a:ext cx="171925" cy="1820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7" name="Tekstiruutu 36">
              <a:extLst>
                <a:ext uri="{FF2B5EF4-FFF2-40B4-BE49-F238E27FC236}">
                  <a16:creationId xmlns:a16="http://schemas.microsoft.com/office/drawing/2014/main" id="{FB7ABA99-4EB0-2042-B06D-1A55822CC34B}"/>
                </a:ext>
              </a:extLst>
            </p:cNvPr>
            <p:cNvSpPr txBox="1"/>
            <p:nvPr/>
          </p:nvSpPr>
          <p:spPr>
            <a:xfrm>
              <a:off x="6184270" y="4299980"/>
              <a:ext cx="143806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>
                  <a:latin typeface="Bradley Hand" pitchFamily="2" charset="77"/>
                </a:rPr>
                <a:t>Äänipalaute</a:t>
              </a:r>
            </a:p>
          </p:txBody>
        </p:sp>
        <p:cxnSp>
          <p:nvCxnSpPr>
            <p:cNvPr id="38" name="Kulmayhdysviiva 37">
              <a:extLst>
                <a:ext uri="{FF2B5EF4-FFF2-40B4-BE49-F238E27FC236}">
                  <a16:creationId xmlns:a16="http://schemas.microsoft.com/office/drawing/2014/main" id="{0264D36F-8848-3643-AA83-5D8A485F84F2}"/>
                </a:ext>
              </a:extLst>
            </p:cNvPr>
            <p:cNvCxnSpPr>
              <a:cxnSpLocks/>
              <a:stCxn id="36" idx="6"/>
              <a:endCxn id="37" idx="1"/>
            </p:cNvCxnSpPr>
            <p:nvPr/>
          </p:nvCxnSpPr>
          <p:spPr>
            <a:xfrm>
              <a:off x="5195648" y="4016984"/>
              <a:ext cx="988622" cy="46766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kstiruutu 51">
            <a:extLst>
              <a:ext uri="{FF2B5EF4-FFF2-40B4-BE49-F238E27FC236}">
                <a16:creationId xmlns:a16="http://schemas.microsoft.com/office/drawing/2014/main" id="{90E999FA-E11C-AC4E-9315-81A40B64B030}"/>
              </a:ext>
            </a:extLst>
          </p:cNvPr>
          <p:cNvSpPr txBox="1"/>
          <p:nvPr/>
        </p:nvSpPr>
        <p:spPr>
          <a:xfrm>
            <a:off x="788351" y="1270000"/>
            <a:ext cx="7225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>
                <a:solidFill>
                  <a:schemeClr val="bg2">
                    <a:lumMod val="50000"/>
                  </a:schemeClr>
                </a:solidFill>
                <a:latin typeface="Marker Felt Thin" panose="02000400000000000000" pitchFamily="2" charset="77"/>
              </a:rPr>
              <a:t>Älypostilaatikko, joka tunnistaa saapuvan postin, sen määrän sekä ajankohdan ja kykenee ilmoittamaan siitä käyttäjälleen ja tarvittaessa kommunikoimaan postinjakajan kanssa. </a:t>
            </a:r>
          </a:p>
        </p:txBody>
      </p:sp>
    </p:spTree>
    <p:extLst>
      <p:ext uri="{BB962C8B-B14F-4D97-AF65-F5344CB8AC3E}">
        <p14:creationId xmlns:p14="http://schemas.microsoft.com/office/powerpoint/2010/main" val="76208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/>
              <a:t>ÄLYPOSTILAATIKKO – Konsepti</a:t>
            </a:r>
          </a:p>
        </p:txBody>
      </p:sp>
      <p:grpSp>
        <p:nvGrpSpPr>
          <p:cNvPr id="42" name="Ryhmä 41">
            <a:extLst>
              <a:ext uri="{FF2B5EF4-FFF2-40B4-BE49-F238E27FC236}">
                <a16:creationId xmlns:a16="http://schemas.microsoft.com/office/drawing/2014/main" id="{A19533A0-5124-774B-BF81-233BA77E7C59}"/>
              </a:ext>
            </a:extLst>
          </p:cNvPr>
          <p:cNvGrpSpPr/>
          <p:nvPr/>
        </p:nvGrpSpPr>
        <p:grpSpPr>
          <a:xfrm>
            <a:off x="1247445" y="1114574"/>
            <a:ext cx="6649110" cy="1920163"/>
            <a:chOff x="470201" y="1129088"/>
            <a:chExt cx="6649110" cy="1920163"/>
          </a:xfrm>
        </p:grpSpPr>
        <p:sp>
          <p:nvSpPr>
            <p:cNvPr id="5" name="Pilvi 4">
              <a:extLst>
                <a:ext uri="{FF2B5EF4-FFF2-40B4-BE49-F238E27FC236}">
                  <a16:creationId xmlns:a16="http://schemas.microsoft.com/office/drawing/2014/main" id="{6656FA20-EFC5-AA48-9EDE-F28A69FAA765}"/>
                </a:ext>
              </a:extLst>
            </p:cNvPr>
            <p:cNvSpPr/>
            <p:nvPr/>
          </p:nvSpPr>
          <p:spPr>
            <a:xfrm>
              <a:off x="3884146" y="1362633"/>
              <a:ext cx="1517650" cy="1513147"/>
            </a:xfrm>
            <a:prstGeom prst="cloud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/>
                <a:t>IBM </a:t>
              </a:r>
              <a:r>
                <a:rPr lang="fi-FI" err="1"/>
                <a:t>Cloud</a:t>
              </a:r>
              <a:r>
                <a:rPr lang="fi-FI"/>
                <a:t> Watson </a:t>
              </a:r>
              <a:r>
                <a:rPr lang="fi-FI" err="1"/>
                <a:t>IoT</a:t>
              </a:r>
              <a:endParaRPr lang="fi-FI"/>
            </a:p>
          </p:txBody>
        </p:sp>
        <p:pic>
          <p:nvPicPr>
            <p:cNvPr id="9" name="Kuva 8" descr="Älypuhelin">
              <a:extLst>
                <a:ext uri="{FF2B5EF4-FFF2-40B4-BE49-F238E27FC236}">
                  <a16:creationId xmlns:a16="http://schemas.microsoft.com/office/drawing/2014/main" id="{715CECA8-3A55-1147-BC42-DBC2BE9A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11" y="1961381"/>
              <a:ext cx="914400" cy="914400"/>
            </a:xfrm>
            <a:prstGeom prst="rect">
              <a:avLst/>
            </a:prstGeo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</p:pic>
        <p:sp>
          <p:nvSpPr>
            <p:cNvPr id="10" name="Ellipsi 9">
              <a:extLst>
                <a:ext uri="{FF2B5EF4-FFF2-40B4-BE49-F238E27FC236}">
                  <a16:creationId xmlns:a16="http://schemas.microsoft.com/office/drawing/2014/main" id="{A82F917A-0F64-344C-9EFB-A1274923D79B}"/>
                </a:ext>
              </a:extLst>
            </p:cNvPr>
            <p:cNvSpPr/>
            <p:nvPr/>
          </p:nvSpPr>
          <p:spPr>
            <a:xfrm>
              <a:off x="6059650" y="2310631"/>
              <a:ext cx="215900" cy="215900"/>
            </a:xfrm>
            <a:prstGeom prst="ellipse">
              <a:avLst/>
            </a:prstGeo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12" name="Kulmayhdysviiva 11">
              <a:extLst>
                <a:ext uri="{FF2B5EF4-FFF2-40B4-BE49-F238E27FC236}">
                  <a16:creationId xmlns:a16="http://schemas.microsoft.com/office/drawing/2014/main" id="{A1640569-6C23-D444-B1C4-74A1CE337CA3}"/>
                </a:ext>
              </a:extLst>
            </p:cNvPr>
            <p:cNvCxnSpPr>
              <a:cxnSpLocks/>
              <a:stCxn id="10" idx="2"/>
              <a:endCxn id="5" idx="0"/>
            </p:cNvCxnSpPr>
            <p:nvPr/>
          </p:nvCxnSpPr>
          <p:spPr>
            <a:xfrm rot="10800000">
              <a:off x="5400532" y="2119207"/>
              <a:ext cx="659119" cy="299374"/>
            </a:xfrm>
            <a:prstGeom prst="bentConnector3">
              <a:avLst>
                <a:gd name="adj1" fmla="val 50000"/>
              </a:avLst>
            </a:prstGeom>
            <a:ln w="31750"/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Kuva 6" descr="Wi-Fi">
              <a:extLst>
                <a:ext uri="{FF2B5EF4-FFF2-40B4-BE49-F238E27FC236}">
                  <a16:creationId xmlns:a16="http://schemas.microsoft.com/office/drawing/2014/main" id="{49C97BC5-C055-AB4E-A681-47D613386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45760" y="1129088"/>
              <a:ext cx="744090" cy="914400"/>
            </a:xfrm>
            <a:prstGeom prst="rect">
              <a:avLst/>
            </a:prstGeo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</p:pic>
        <p:pic>
          <p:nvPicPr>
            <p:cNvPr id="21" name="Kuva 20">
              <a:extLst>
                <a:ext uri="{FF2B5EF4-FFF2-40B4-BE49-F238E27FC236}">
                  <a16:creationId xmlns:a16="http://schemas.microsoft.com/office/drawing/2014/main" id="{F77A8FA8-1D5B-2B4C-9A8A-3649B3319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286" y="1863051"/>
              <a:ext cx="511039" cy="759500"/>
            </a:xfrm>
            <a:prstGeom prst="rect">
              <a:avLst/>
            </a:prstGeo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</p:pic>
        <p:grpSp>
          <p:nvGrpSpPr>
            <p:cNvPr id="32" name="Ryhmä 31">
              <a:extLst>
                <a:ext uri="{FF2B5EF4-FFF2-40B4-BE49-F238E27FC236}">
                  <a16:creationId xmlns:a16="http://schemas.microsoft.com/office/drawing/2014/main" id="{915587F8-0182-5C4B-92CD-BF4D8D45A921}"/>
                </a:ext>
              </a:extLst>
            </p:cNvPr>
            <p:cNvGrpSpPr/>
            <p:nvPr/>
          </p:nvGrpSpPr>
          <p:grpSpPr>
            <a:xfrm>
              <a:off x="470201" y="1827703"/>
              <a:ext cx="1796835" cy="1221548"/>
              <a:chOff x="2362415" y="3701643"/>
              <a:chExt cx="1796835" cy="1221548"/>
            </a:xfr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grpSpPr>
          <p:pic>
            <p:nvPicPr>
              <p:cNvPr id="15" name="Kuva 14" descr="Kirjekuori">
                <a:extLst>
                  <a:ext uri="{FF2B5EF4-FFF2-40B4-BE49-F238E27FC236}">
                    <a16:creationId xmlns:a16="http://schemas.microsoft.com/office/drawing/2014/main" id="{850D880C-E822-8F45-B875-D3AF3095F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62415" y="3701643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Kuva 16" descr="Ruutu">
                <a:extLst>
                  <a:ext uri="{FF2B5EF4-FFF2-40B4-BE49-F238E27FC236}">
                    <a16:creationId xmlns:a16="http://schemas.microsoft.com/office/drawing/2014/main" id="{8ED85644-B895-5149-9426-0F3741108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73565" y="4008791"/>
                <a:ext cx="914400" cy="914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Ellipsi 21">
                <a:extLst>
                  <a:ext uri="{FF2B5EF4-FFF2-40B4-BE49-F238E27FC236}">
                    <a16:creationId xmlns:a16="http://schemas.microsoft.com/office/drawing/2014/main" id="{E2876A27-6FD9-C84B-A66C-924E3E2E1022}"/>
                  </a:ext>
                </a:extLst>
              </p:cNvPr>
              <p:cNvSpPr/>
              <p:nvPr/>
            </p:nvSpPr>
            <p:spPr>
              <a:xfrm>
                <a:off x="3943350" y="4008791"/>
                <a:ext cx="215900" cy="215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cxnSp>
            <p:nvCxnSpPr>
              <p:cNvPr id="23" name="Kulmayhdysviiva 22">
                <a:extLst>
                  <a:ext uri="{FF2B5EF4-FFF2-40B4-BE49-F238E27FC236}">
                    <a16:creationId xmlns:a16="http://schemas.microsoft.com/office/drawing/2014/main" id="{6716CEEA-53A4-3E40-A4E3-242AB79140F8}"/>
                  </a:ext>
                </a:extLst>
              </p:cNvPr>
              <p:cNvCxnSpPr>
                <a:cxnSpLocks/>
                <a:stCxn id="17" idx="3"/>
                <a:endCxn id="22" idx="2"/>
              </p:cNvCxnSpPr>
              <p:nvPr/>
            </p:nvCxnSpPr>
            <p:spPr>
              <a:xfrm flipV="1">
                <a:off x="3587965" y="4116741"/>
                <a:ext cx="355385" cy="349250"/>
              </a:xfrm>
              <a:prstGeom prst="bentConnector3">
                <a:avLst>
                  <a:gd name="adj1" fmla="val 50000"/>
                </a:avLst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Ellipsi 36">
              <a:extLst>
                <a:ext uri="{FF2B5EF4-FFF2-40B4-BE49-F238E27FC236}">
                  <a16:creationId xmlns:a16="http://schemas.microsoft.com/office/drawing/2014/main" id="{8DC52107-A911-9D4B-A161-B75BC19B8AD7}"/>
                </a:ext>
              </a:extLst>
            </p:cNvPr>
            <p:cNvSpPr/>
            <p:nvPr/>
          </p:nvSpPr>
          <p:spPr>
            <a:xfrm>
              <a:off x="3577065" y="1935538"/>
              <a:ext cx="215900" cy="215900"/>
            </a:xfrm>
            <a:prstGeom prst="ellipse">
              <a:avLst/>
            </a:prstGeom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39" name="Kulmayhdysviiva 38">
              <a:extLst>
                <a:ext uri="{FF2B5EF4-FFF2-40B4-BE49-F238E27FC236}">
                  <a16:creationId xmlns:a16="http://schemas.microsoft.com/office/drawing/2014/main" id="{0BAA2048-3B1B-054D-851D-106BBF2928A8}"/>
                </a:ext>
              </a:extLst>
            </p:cNvPr>
            <p:cNvCxnSpPr>
              <a:cxnSpLocks/>
              <a:stCxn id="37" idx="2"/>
              <a:endCxn id="21" idx="3"/>
            </p:cNvCxnSpPr>
            <p:nvPr/>
          </p:nvCxnSpPr>
          <p:spPr>
            <a:xfrm rot="10800000" flipV="1">
              <a:off x="2873325" y="2043487"/>
              <a:ext cx="703740" cy="199313"/>
            </a:xfrm>
            <a:prstGeom prst="bentConnector3">
              <a:avLst>
                <a:gd name="adj1" fmla="val 50000"/>
              </a:avLst>
            </a:prstGeom>
            <a:ln w="31750"/>
            <a:effectLst>
              <a:outerShdw blurRad="101600" dist="38100" dir="2700000" algn="tl" rotWithShape="0">
                <a:schemeClr val="bg1">
                  <a:lumMod val="50000"/>
                  <a:alpha val="5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Ryhmä 54">
            <a:extLst>
              <a:ext uri="{FF2B5EF4-FFF2-40B4-BE49-F238E27FC236}">
                <a16:creationId xmlns:a16="http://schemas.microsoft.com/office/drawing/2014/main" id="{1EEE0C9B-5A6A-0646-9D1C-C11B646762BD}"/>
              </a:ext>
            </a:extLst>
          </p:cNvPr>
          <p:cNvGrpSpPr/>
          <p:nvPr/>
        </p:nvGrpSpPr>
        <p:grpSpPr>
          <a:xfrm>
            <a:off x="914268" y="3312149"/>
            <a:ext cx="7274382" cy="3524782"/>
            <a:chOff x="445440" y="3863487"/>
            <a:chExt cx="7274382" cy="3524782"/>
          </a:xfrm>
        </p:grpSpPr>
        <p:sp>
          <p:nvSpPr>
            <p:cNvPr id="43" name="Tekstiruutu 42">
              <a:extLst>
                <a:ext uri="{FF2B5EF4-FFF2-40B4-BE49-F238E27FC236}">
                  <a16:creationId xmlns:a16="http://schemas.microsoft.com/office/drawing/2014/main" id="{BE67508E-5C2D-D54C-A8A4-1F9D8C0B80CF}"/>
                </a:ext>
              </a:extLst>
            </p:cNvPr>
            <p:cNvSpPr txBox="1"/>
            <p:nvPr/>
          </p:nvSpPr>
          <p:spPr>
            <a:xfrm>
              <a:off x="445440" y="3902699"/>
              <a:ext cx="1388927" cy="3485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Postin saapuminen laatikkoon havaitaan laatikossa olevan painoanturin perusteella. </a:t>
              </a: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Load</a:t>
              </a:r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</a:t>
              </a:r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cell</a:t>
              </a:r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C2 tai C3 luokkaan</a:t>
              </a:r>
            </a:p>
            <a:p>
              <a:pPr marL="285750" indent="-285750">
                <a:buFontTx/>
                <a:buChar char="-"/>
              </a:pPr>
              <a:endParaRPr lang="fi-FI" sz="105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X711 </a:t>
              </a:r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Load</a:t>
              </a:r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</a:t>
              </a:r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cell</a:t>
              </a:r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</a:t>
              </a:r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Amplifier</a:t>
              </a:r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</a:t>
              </a:r>
              <a:r>
                <a:rPr lang="fi-FI" sz="105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Module</a:t>
              </a:r>
              <a:endParaRPr lang="fi-FI" sz="105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</p:txBody>
        </p:sp>
        <p:cxnSp>
          <p:nvCxnSpPr>
            <p:cNvPr id="45" name="Suora yhdysviiva 44">
              <a:extLst>
                <a:ext uri="{FF2B5EF4-FFF2-40B4-BE49-F238E27FC236}">
                  <a16:creationId xmlns:a16="http://schemas.microsoft.com/office/drawing/2014/main" id="{32B9E9E3-50BB-0E42-B3FD-417F4F3887CB}"/>
                </a:ext>
              </a:extLst>
            </p:cNvPr>
            <p:cNvCxnSpPr>
              <a:cxnSpLocks/>
            </p:cNvCxnSpPr>
            <p:nvPr/>
          </p:nvCxnSpPr>
          <p:spPr>
            <a:xfrm>
              <a:off x="1571418" y="3909265"/>
              <a:ext cx="0" cy="3033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iruutu 45">
              <a:extLst>
                <a:ext uri="{FF2B5EF4-FFF2-40B4-BE49-F238E27FC236}">
                  <a16:creationId xmlns:a16="http://schemas.microsoft.com/office/drawing/2014/main" id="{7082B470-B140-704C-8013-F5FA25FE6EC5}"/>
                </a:ext>
              </a:extLst>
            </p:cNvPr>
            <p:cNvSpPr txBox="1"/>
            <p:nvPr/>
          </p:nvSpPr>
          <p:spPr>
            <a:xfrm>
              <a:off x="1817595" y="3909265"/>
              <a:ext cx="138892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Postilaatikko liitetään internettiin </a:t>
              </a:r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Wi-Fi:llä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. </a:t>
              </a: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r>
                <a:rPr lang="fi-FI" sz="105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ARDUINO MKR WIFI 1010</a:t>
              </a: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  <a:p>
              <a:endPara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endParaRPr>
            </a:p>
          </p:txBody>
        </p:sp>
        <p:sp>
          <p:nvSpPr>
            <p:cNvPr id="48" name="Tekstiruutu 47">
              <a:extLst>
                <a:ext uri="{FF2B5EF4-FFF2-40B4-BE49-F238E27FC236}">
                  <a16:creationId xmlns:a16="http://schemas.microsoft.com/office/drawing/2014/main" id="{E124FE66-A9F9-314E-841F-3110D4EA6979}"/>
                </a:ext>
              </a:extLst>
            </p:cNvPr>
            <p:cNvSpPr txBox="1"/>
            <p:nvPr/>
          </p:nvSpPr>
          <p:spPr>
            <a:xfrm>
              <a:off x="3342150" y="3899547"/>
              <a:ext cx="13889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IoT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alustana käytetään IBM:n </a:t>
              </a:r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Cloud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</a:t>
              </a:r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Watson:a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.</a:t>
              </a:r>
            </a:p>
          </p:txBody>
        </p:sp>
        <p:sp>
          <p:nvSpPr>
            <p:cNvPr id="51" name="Tekstiruutu 50">
              <a:extLst>
                <a:ext uri="{FF2B5EF4-FFF2-40B4-BE49-F238E27FC236}">
                  <a16:creationId xmlns:a16="http://schemas.microsoft.com/office/drawing/2014/main" id="{0B5832A7-D31A-4A42-AA26-6C769BFA0F05}"/>
                </a:ext>
              </a:extLst>
            </p:cNvPr>
            <p:cNvSpPr txBox="1"/>
            <p:nvPr/>
          </p:nvSpPr>
          <p:spPr>
            <a:xfrm>
              <a:off x="4704098" y="3863487"/>
              <a:ext cx="150786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Saapumis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- ilmoitukset välitetään käyttäjälle esim. </a:t>
              </a:r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ifttt:llä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tai vastaavalla menetelmällä.</a:t>
              </a:r>
            </a:p>
          </p:txBody>
        </p:sp>
        <p:sp>
          <p:nvSpPr>
            <p:cNvPr id="53" name="Tekstiruutu 52">
              <a:extLst>
                <a:ext uri="{FF2B5EF4-FFF2-40B4-BE49-F238E27FC236}">
                  <a16:creationId xmlns:a16="http://schemas.microsoft.com/office/drawing/2014/main" id="{0F018DA0-284F-3347-8B23-9758466E8E8B}"/>
                </a:ext>
              </a:extLst>
            </p:cNvPr>
            <p:cNvSpPr txBox="1"/>
            <p:nvPr/>
          </p:nvSpPr>
          <p:spPr>
            <a:xfrm>
              <a:off x="6211960" y="3863487"/>
              <a:ext cx="15078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Ilmoitukset voidaan vastaan-ottaa esim. sähköpostiin tai </a:t>
              </a:r>
              <a:r>
                <a:rPr lang="fi-FI" sz="1400" err="1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whatsapp</a:t>
              </a:r>
              <a:r>
                <a:rPr lang="fi-FI" sz="1400">
                  <a:solidFill>
                    <a:schemeClr val="bg2">
                      <a:lumMod val="25000"/>
                    </a:schemeClr>
                  </a:solidFill>
                  <a:latin typeface="Marker Felt Thin" panose="02000400000000000000" pitchFamily="2" charset="77"/>
                </a:rPr>
                <a:t> sovellukseen.</a:t>
              </a:r>
            </a:p>
          </p:txBody>
        </p:sp>
      </p:grp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33554262-D09D-004D-AA52-787847612422}"/>
              </a:ext>
            </a:extLst>
          </p:cNvPr>
          <p:cNvCxnSpPr>
            <a:cxnSpLocks/>
          </p:cNvCxnSpPr>
          <p:nvPr/>
        </p:nvCxnSpPr>
        <p:spPr>
          <a:xfrm>
            <a:off x="3680977" y="3357927"/>
            <a:ext cx="0" cy="3033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uora yhdysviiva 58">
            <a:extLst>
              <a:ext uri="{FF2B5EF4-FFF2-40B4-BE49-F238E27FC236}">
                <a16:creationId xmlns:a16="http://schemas.microsoft.com/office/drawing/2014/main" id="{BA420EE9-BB2B-EC4E-9616-4CFA1854C5B7}"/>
              </a:ext>
            </a:extLst>
          </p:cNvPr>
          <p:cNvCxnSpPr>
            <a:cxnSpLocks/>
          </p:cNvCxnSpPr>
          <p:nvPr/>
        </p:nvCxnSpPr>
        <p:spPr>
          <a:xfrm>
            <a:off x="5058394" y="3348209"/>
            <a:ext cx="0" cy="3033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uora yhdysviiva 59">
            <a:extLst>
              <a:ext uri="{FF2B5EF4-FFF2-40B4-BE49-F238E27FC236}">
                <a16:creationId xmlns:a16="http://schemas.microsoft.com/office/drawing/2014/main" id="{AA4AD1F1-DC63-8A46-804C-EEA634ECB5F3}"/>
              </a:ext>
            </a:extLst>
          </p:cNvPr>
          <p:cNvCxnSpPr>
            <a:cxnSpLocks/>
          </p:cNvCxnSpPr>
          <p:nvPr/>
        </p:nvCxnSpPr>
        <p:spPr>
          <a:xfrm>
            <a:off x="6577680" y="3312149"/>
            <a:ext cx="0" cy="3033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52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DCA18C4-28B4-9E4F-8C87-94F181BD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497" y="1619814"/>
            <a:ext cx="4312164" cy="2132053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/>
              <a:t>ÄLYPOSTILAATIKKO – Toteutus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866B315-512D-B84D-B9B3-B77D371FC8A1}"/>
              </a:ext>
            </a:extLst>
          </p:cNvPr>
          <p:cNvSpPr txBox="1"/>
          <p:nvPr/>
        </p:nvSpPr>
        <p:spPr>
          <a:xfrm>
            <a:off x="628650" y="1252375"/>
            <a:ext cx="756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Käytännön toteutuksena valmistetaan postilaatikko, joka koostuu seuraavista komponenteista: </a:t>
            </a:r>
          </a:p>
          <a:p>
            <a:pPr lvl="1"/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- ARDUINO MKR WIFI 1010 </a:t>
            </a:r>
          </a:p>
          <a:p>
            <a:pPr lvl="1"/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-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Load</a:t>
            </a: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cell</a:t>
            </a: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C2 tai C3 luokkaan</a:t>
            </a:r>
          </a:p>
          <a:p>
            <a:pPr marL="742950" lvl="1" indent="-285750">
              <a:buFontTx/>
              <a:buChar char="-"/>
            </a:pP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X711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Load</a:t>
            </a: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cell</a:t>
            </a: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Amplifier</a:t>
            </a:r>
            <a:r>
              <a:rPr lang="fi-FI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</a:t>
            </a:r>
            <a:r>
              <a:rPr lang="fi-FI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Module</a:t>
            </a:r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pPr lvl="1"/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 sz="1400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Ohjelmallisesti tavoitteena on saada laite liitettyä </a:t>
            </a:r>
          </a:p>
          <a:p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IBM:n </a:t>
            </a:r>
            <a:r>
              <a:rPr lang="fi-FI" sz="1400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Cloud</a:t>
            </a:r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Watson </a:t>
            </a:r>
            <a:r>
              <a:rPr lang="fi-FI" sz="1400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IoT</a:t>
            </a:r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–alustaan ja keskustelemaan valitun käyttäjän päätelaitteen tai sovelluksen kanssa. Ohjelmointialustana käytetään </a:t>
            </a:r>
            <a:r>
              <a:rPr lang="fi-FI" sz="1400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Arduino:n</a:t>
            </a:r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 </a:t>
            </a:r>
            <a:r>
              <a:rPr lang="fi-FI" sz="1400" err="1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Tinkercad:a</a:t>
            </a:r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.</a:t>
            </a:r>
          </a:p>
          <a:p>
            <a:endParaRPr lang="fi-FI" sz="1400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Konseptin ominaisuuksista ei tulla toteuttamaan ensimmäisessä vaiheessa kuin painon tunnistus ja ilmoitukset käyttäjälle. Äänipalautteella laatikko voisi kommunikoida laatikolla asioivalle ja liiketunnistuksella mahdollistetaan esim. turvallisuuteen vaikuttavia tekijöitä kuten laatikon luvaton aukaiseminen.</a:t>
            </a:r>
          </a:p>
          <a:p>
            <a:endParaRPr lang="fi-FI" sz="1400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r>
              <a:rPr lang="fi-FI" sz="1400">
                <a:solidFill>
                  <a:schemeClr val="bg2">
                    <a:lumMod val="25000"/>
                  </a:schemeClr>
                </a:solidFill>
                <a:latin typeface="Marker Felt Thin" panose="02000400000000000000" pitchFamily="2" charset="77"/>
              </a:rPr>
              <a:t>Soveltamiskohteita vastaavalla kokoonpanolla voisi olla esim. älyroskalaatikko, älylinnunpönttö jne..</a:t>
            </a:r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  <a:latin typeface="Marker Felt Thin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061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-te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1" id="{0BC087DB-AD76-4537-B389-BF1D8FCE7266}" vid="{FD14477F-F6FF-47DE-A675-15CB605814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840b2a-782b-420c-96a8-0f16c263b871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8B017D1B659444AB3E8B9A45544A35E" ma:contentTypeVersion="7" ma:contentTypeDescription="Luo uusi asiakirja." ma:contentTypeScope="" ma:versionID="0820a1ec50b4f6dac99aafca3ef01077">
  <xsd:schema xmlns:xsd="http://www.w3.org/2001/XMLSchema" xmlns:xs="http://www.w3.org/2001/XMLSchema" xmlns:p="http://schemas.microsoft.com/office/2006/metadata/properties" xmlns:ns2="cb840b2a-782b-420c-96a8-0f16c263b871" xmlns:ns3="54037c36-1a1c-44b1-aff1-f2c3607a3149" xmlns:ns4="48c19d94-4184-4fed-9807-a30f92c13ddd" targetNamespace="http://schemas.microsoft.com/office/2006/metadata/properties" ma:root="true" ma:fieldsID="2e56229acc8a1b545b79409bd2faeaab" ns2:_="" ns3:_="" ns4:_="">
    <xsd:import namespace="cb840b2a-782b-420c-96a8-0f16c263b871"/>
    <xsd:import namespace="54037c36-1a1c-44b1-aff1-f2c3607a3149"/>
    <xsd:import namespace="48c19d94-4184-4fed-9807-a30f92c13d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40b2a-782b-420c-96a8-0f16c263b8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37c36-1a1c-44b1-aff1-f2c3607a3149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Käyttäjä jakanut viimeksi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Jaettu viimeksi ajankohtan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19d94-4184-4fed-9807-a30f92c13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44D9AC-5256-46CE-AD1C-C6DAFA0FE636}">
  <ds:schemaRefs>
    <ds:schemaRef ds:uri="48c19d94-4184-4fed-9807-a30f92c13ddd"/>
    <ds:schemaRef ds:uri="54037c36-1a1c-44b1-aff1-f2c3607a3149"/>
    <ds:schemaRef ds:uri="cb840b2a-782b-420c-96a8-0f16c263b8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0FD21E-C7A0-49E2-AD8F-2B1A77DACAAD}">
  <ds:schemaRefs>
    <ds:schemaRef ds:uri="48c19d94-4184-4fed-9807-a30f92c13ddd"/>
    <ds:schemaRef ds:uri="54037c36-1a1c-44b1-aff1-f2c3607a3149"/>
    <ds:schemaRef ds:uri="cb840b2a-782b-420c-96a8-0f16c263b8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457D03-D31E-4BE6-9F4D-C7C1EFB42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HAMK_ppt_pohja_2015</Template>
  <Application>Microsoft Office PowerPoint</Application>
  <PresentationFormat>On-screen Show (4:3)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Office-teema</vt:lpstr>
      <vt:lpstr>ÄLYPOSTILAATIKKO</vt:lpstr>
      <vt:lpstr>ÄLYPOSTILAATIKKO – Idea</vt:lpstr>
      <vt:lpstr>ÄLYPOSTILAATIKKO – Konsepti</vt:lpstr>
      <vt:lpstr>ÄLYPOSTILAATIKKO – Toteutus</vt:lpstr>
    </vt:vector>
  </TitlesOfParts>
  <Company>Hamk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HAMK powerpoint template (size: 4:3)</dc:title>
  <dc:creator>Essi Ylönen</dc:creator>
  <cp:revision>1</cp:revision>
  <dcterms:created xsi:type="dcterms:W3CDTF">2015-03-25T06:26:06Z</dcterms:created>
  <dcterms:modified xsi:type="dcterms:W3CDTF">2019-03-03T08:30:41Z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0x01010068B017D1B659444AB3E8B9A45544A35E</vt:lpwstr>
  </property>
</Properties>
</file>